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3" r:id="rId8"/>
    <p:sldId id="265" r:id="rId9"/>
    <p:sldId id="264" r:id="rId10"/>
    <p:sldId id="262" r:id="rId11"/>
    <p:sldId id="266" r:id="rId12"/>
    <p:sldId id="269" r:id="rId13"/>
    <p:sldId id="267" r:id="rId14"/>
    <p:sldId id="268" r:id="rId15"/>
    <p:sldId id="271" r:id="rId16"/>
    <p:sldId id="27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4/8/2020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4/8/2020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4/8/2020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4/8/2020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4/8/2020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en.wikipedia.org/wiki/Headset_(audio)" TargetMode="External"/><Relationship Id="rId13" Type="http://schemas.openxmlformats.org/officeDocument/2006/relationships/hyperlink" Target="https://en.wikipedia.org/wiki/Cordless_telephone" TargetMode="External"/><Relationship Id="rId3" Type="http://schemas.openxmlformats.org/officeDocument/2006/relationships/hyperlink" Target="https://en.wikipedia.org/wiki/NASA_Deep_Space_Network" TargetMode="External"/><Relationship Id="rId7" Type="http://schemas.openxmlformats.org/officeDocument/2006/relationships/hyperlink" Target="https://en.wikipedia.org/wiki/Keyboard_(computing)" TargetMode="External"/><Relationship Id="rId12" Type="http://schemas.openxmlformats.org/officeDocument/2006/relationships/hyperlink" Target="https://en.wikipedia.org/wiki/Broadcast_television" TargetMode="External"/><Relationship Id="rId2" Type="http://schemas.openxmlformats.org/officeDocument/2006/relationships/hyperlink" Target="https://en.wikipedia.org/wiki/Wireless_power_transfer" TargetMode="External"/><Relationship Id="rId1" Type="http://schemas.openxmlformats.org/officeDocument/2006/relationships/slideLayout" Target="../slideLayouts/slideLayout2.xml"/><Relationship Id="rId6" Type="http://schemas.openxmlformats.org/officeDocument/2006/relationships/hyperlink" Target="https://en.wikipedia.org/wiki/Mouse_(computing)" TargetMode="External"/><Relationship Id="rId11" Type="http://schemas.openxmlformats.org/officeDocument/2006/relationships/hyperlink" Target="https://en.wikipedia.org/wiki/Satellite_television" TargetMode="External"/><Relationship Id="rId5" Type="http://schemas.openxmlformats.org/officeDocument/2006/relationships/hyperlink" Target="https://en.wikipedia.org/wiki/Garage_door_opener" TargetMode="External"/><Relationship Id="rId10" Type="http://schemas.openxmlformats.org/officeDocument/2006/relationships/hyperlink" Target="https://en.wikipedia.org/wiki/Radio_receiver" TargetMode="External"/><Relationship Id="rId4" Type="http://schemas.openxmlformats.org/officeDocument/2006/relationships/hyperlink" Target="https://en.wikipedia.org/wiki/Global_Positioning_System" TargetMode="External"/><Relationship Id="rId9" Type="http://schemas.openxmlformats.org/officeDocument/2006/relationships/hyperlink" Target="https://en.wikipedia.org/wiki/Headphone"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Headset_(audio)" TargetMode="External"/><Relationship Id="rId13" Type="http://schemas.openxmlformats.org/officeDocument/2006/relationships/hyperlink" Target="https://en.wikipedia.org/wiki/Cordless_telephone" TargetMode="External"/><Relationship Id="rId3" Type="http://schemas.openxmlformats.org/officeDocument/2006/relationships/hyperlink" Target="https://en.wikipedia.org/wiki/NASA_Deep_Space_Network" TargetMode="External"/><Relationship Id="rId7" Type="http://schemas.openxmlformats.org/officeDocument/2006/relationships/hyperlink" Target="https://en.wikipedia.org/wiki/Keyboard_(computing)" TargetMode="External"/><Relationship Id="rId12" Type="http://schemas.openxmlformats.org/officeDocument/2006/relationships/hyperlink" Target="https://en.wikipedia.org/wiki/Broadcast_television" TargetMode="External"/><Relationship Id="rId2" Type="http://schemas.openxmlformats.org/officeDocument/2006/relationships/hyperlink" Target="https://en.wikipedia.org/wiki/Wireless_power_transfer" TargetMode="External"/><Relationship Id="rId1" Type="http://schemas.openxmlformats.org/officeDocument/2006/relationships/slideLayout" Target="../slideLayouts/slideLayout2.xml"/><Relationship Id="rId6" Type="http://schemas.openxmlformats.org/officeDocument/2006/relationships/hyperlink" Target="https://en.wikipedia.org/wiki/Mouse_(computing)" TargetMode="External"/><Relationship Id="rId11" Type="http://schemas.openxmlformats.org/officeDocument/2006/relationships/hyperlink" Target="https://en.wikipedia.org/wiki/Satellite_television" TargetMode="External"/><Relationship Id="rId5" Type="http://schemas.openxmlformats.org/officeDocument/2006/relationships/hyperlink" Target="https://en.wikipedia.org/wiki/Garage_door_opener" TargetMode="External"/><Relationship Id="rId10" Type="http://schemas.openxmlformats.org/officeDocument/2006/relationships/hyperlink" Target="https://en.wikipedia.org/wiki/Radio_receiver" TargetMode="External"/><Relationship Id="rId4" Type="http://schemas.openxmlformats.org/officeDocument/2006/relationships/hyperlink" Target="https://en.wikipedia.org/wiki/Global_Positioning_System" TargetMode="External"/><Relationship Id="rId9" Type="http://schemas.openxmlformats.org/officeDocument/2006/relationships/hyperlink" Target="https://en.wikipedia.org/wiki/Headphon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AEC19-E07A-4A98-8B61-D61EF0268437}"/>
              </a:ext>
            </a:extLst>
          </p:cNvPr>
          <p:cNvSpPr>
            <a:spLocks noGrp="1"/>
          </p:cNvSpPr>
          <p:nvPr>
            <p:ph type="ctrTitle"/>
          </p:nvPr>
        </p:nvSpPr>
        <p:spPr/>
        <p:txBody>
          <a:bodyPr>
            <a:normAutofit fontScale="90000"/>
          </a:bodyPr>
          <a:lstStyle/>
          <a:p>
            <a:pPr algn="ctr"/>
            <a:r>
              <a:rPr lang="en-US" dirty="0"/>
              <a:t>Latest  Trends in Wireless technologies</a:t>
            </a:r>
          </a:p>
        </p:txBody>
      </p:sp>
    </p:spTree>
    <p:extLst>
      <p:ext uri="{BB962C8B-B14F-4D97-AF65-F5344CB8AC3E}">
        <p14:creationId xmlns:p14="http://schemas.microsoft.com/office/powerpoint/2010/main" val="42739427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479C7-F066-45F4-8AE9-2CC48F3A65DB}"/>
              </a:ext>
            </a:extLst>
          </p:cNvPr>
          <p:cNvSpPr>
            <a:spLocks noGrp="1"/>
          </p:cNvSpPr>
          <p:nvPr>
            <p:ph type="title"/>
          </p:nvPr>
        </p:nvSpPr>
        <p:spPr/>
        <p:txBody>
          <a:bodyPr/>
          <a:lstStyle/>
          <a:p>
            <a:r>
              <a:rPr lang="en-US" dirty="0"/>
              <a:t>Li-Fi benefits</a:t>
            </a:r>
          </a:p>
        </p:txBody>
      </p:sp>
      <p:sp>
        <p:nvSpPr>
          <p:cNvPr id="3" name="Content Placeholder 2">
            <a:extLst>
              <a:ext uri="{FF2B5EF4-FFF2-40B4-BE49-F238E27FC236}">
                <a16:creationId xmlns:a16="http://schemas.microsoft.com/office/drawing/2014/main" id="{C466F736-9571-4918-87B9-FD49A430432F}"/>
              </a:ext>
            </a:extLst>
          </p:cNvPr>
          <p:cNvSpPr>
            <a:spLocks noGrp="1"/>
          </p:cNvSpPr>
          <p:nvPr>
            <p:ph idx="1"/>
          </p:nvPr>
        </p:nvSpPr>
        <p:spPr/>
        <p:txBody>
          <a:bodyPr>
            <a:normAutofit fontScale="92500" lnSpcReduction="10000"/>
          </a:bodyPr>
          <a:lstStyle/>
          <a:p>
            <a:r>
              <a:rPr lang="en-US" dirty="0"/>
              <a:t>Higher speeds than </a:t>
            </a:r>
            <a:r>
              <a:rPr lang="en-US" dirty="0" err="1"/>
              <a:t>WiFi</a:t>
            </a:r>
            <a:endParaRPr lang="en-US" dirty="0"/>
          </a:p>
          <a:p>
            <a:r>
              <a:rPr lang="en-US" dirty="0"/>
              <a:t>10000-times the frequency radio spectrum</a:t>
            </a:r>
          </a:p>
          <a:p>
            <a:r>
              <a:rPr lang="en-US" dirty="0"/>
              <a:t>More secure as data can’t be altered or accessed without a vivid and clear sight line</a:t>
            </a:r>
          </a:p>
          <a:p>
            <a:r>
              <a:rPr lang="en-US" dirty="0"/>
              <a:t>Prevents piggy-backing</a:t>
            </a:r>
          </a:p>
          <a:p>
            <a:r>
              <a:rPr lang="en-US" dirty="0"/>
              <a:t>Eliminates neighboring network interference</a:t>
            </a:r>
          </a:p>
          <a:p>
            <a:r>
              <a:rPr lang="en-US" dirty="0"/>
              <a:t>Unimpeded by radio interference.</a:t>
            </a:r>
          </a:p>
          <a:p>
            <a:r>
              <a:rPr lang="en-US" dirty="0"/>
              <a:t>Doesn’t create any interference in very sensitive electronics, thus making it ideal for use in environments such as aircraft and hospitals.</a:t>
            </a:r>
          </a:p>
          <a:p>
            <a:endParaRPr lang="en-US" dirty="0"/>
          </a:p>
        </p:txBody>
      </p:sp>
    </p:spTree>
    <p:extLst>
      <p:ext uri="{BB962C8B-B14F-4D97-AF65-F5344CB8AC3E}">
        <p14:creationId xmlns:p14="http://schemas.microsoft.com/office/powerpoint/2010/main" val="3294265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F1BE6-054B-4E62-8B03-F3BDBA4B2F03}"/>
              </a:ext>
            </a:extLst>
          </p:cNvPr>
          <p:cNvSpPr>
            <a:spLocks noGrp="1"/>
          </p:cNvSpPr>
          <p:nvPr>
            <p:ph type="title"/>
          </p:nvPr>
        </p:nvSpPr>
        <p:spPr/>
        <p:txBody>
          <a:bodyPr/>
          <a:lstStyle/>
          <a:p>
            <a:r>
              <a:rPr lang="en-US" dirty="0" err="1"/>
              <a:t>mifi</a:t>
            </a:r>
            <a:endParaRPr lang="en-US" dirty="0"/>
          </a:p>
        </p:txBody>
      </p:sp>
      <p:sp>
        <p:nvSpPr>
          <p:cNvPr id="3" name="Content Placeholder 2">
            <a:extLst>
              <a:ext uri="{FF2B5EF4-FFF2-40B4-BE49-F238E27FC236}">
                <a16:creationId xmlns:a16="http://schemas.microsoft.com/office/drawing/2014/main" id="{2C3323FE-0409-4153-98E9-E1F753503A71}"/>
              </a:ext>
            </a:extLst>
          </p:cNvPr>
          <p:cNvSpPr>
            <a:spLocks noGrp="1"/>
          </p:cNvSpPr>
          <p:nvPr>
            <p:ph idx="1"/>
          </p:nvPr>
        </p:nvSpPr>
        <p:spPr>
          <a:xfrm>
            <a:off x="1451579" y="2015732"/>
            <a:ext cx="9603275" cy="4037749"/>
          </a:xfrm>
        </p:spPr>
        <p:txBody>
          <a:bodyPr>
            <a:noAutofit/>
          </a:bodyPr>
          <a:lstStyle/>
          <a:p>
            <a:pPr marL="342900" lvl="0" indent="-342900" algn="just" eaLnBrk="0" fontAlgn="base" hangingPunct="0">
              <a:lnSpc>
                <a:spcPct val="100000"/>
              </a:lnSpc>
              <a:spcBef>
                <a:spcPct val="20000"/>
              </a:spcBef>
              <a:spcAft>
                <a:spcPct val="0"/>
              </a:spcAft>
              <a:buClrTx/>
              <a:buSzTx/>
              <a:buFontTx/>
              <a:buChar char="•"/>
            </a:pPr>
            <a:r>
              <a:rPr lang="en-US" altLang="en-US" sz="1600" kern="0" dirty="0">
                <a:solidFill>
                  <a:srgbClr val="000000"/>
                </a:solidFill>
                <a:latin typeface="Arial"/>
              </a:rPr>
              <a:t>Simply put, the main difference between </a:t>
            </a:r>
            <a:r>
              <a:rPr lang="en-US" altLang="en-US" sz="1600" b="1" kern="0" dirty="0" err="1">
                <a:solidFill>
                  <a:srgbClr val="000000"/>
                </a:solidFill>
                <a:latin typeface="Arial"/>
              </a:rPr>
              <a:t>WiFi</a:t>
            </a:r>
            <a:r>
              <a:rPr lang="en-US" altLang="en-US" sz="1600" kern="0" dirty="0">
                <a:solidFill>
                  <a:srgbClr val="000000"/>
                </a:solidFill>
                <a:latin typeface="Arial"/>
              </a:rPr>
              <a:t> and </a:t>
            </a:r>
            <a:r>
              <a:rPr lang="en-US" altLang="en-US" sz="1600" b="1" kern="0" dirty="0">
                <a:solidFill>
                  <a:srgbClr val="000000"/>
                </a:solidFill>
                <a:latin typeface="Arial"/>
              </a:rPr>
              <a:t>MiFi</a:t>
            </a:r>
            <a:r>
              <a:rPr lang="en-US" altLang="en-US" sz="1600" kern="0" dirty="0">
                <a:solidFill>
                  <a:srgbClr val="000000"/>
                </a:solidFill>
                <a:latin typeface="Arial"/>
              </a:rPr>
              <a:t> is that </a:t>
            </a:r>
            <a:r>
              <a:rPr lang="en-US" altLang="en-US" sz="1600" b="1" kern="0" dirty="0">
                <a:solidFill>
                  <a:srgbClr val="000000"/>
                </a:solidFill>
                <a:latin typeface="Arial"/>
              </a:rPr>
              <a:t>MiFi</a:t>
            </a:r>
            <a:r>
              <a:rPr lang="en-US" altLang="en-US" sz="1600" kern="0" dirty="0">
                <a:solidFill>
                  <a:srgbClr val="000000"/>
                </a:solidFill>
                <a:latin typeface="Arial"/>
              </a:rPr>
              <a:t> is actually an internet device that has </a:t>
            </a:r>
            <a:r>
              <a:rPr lang="en-US" altLang="en-US" sz="1600" b="1" kern="0" dirty="0" err="1">
                <a:solidFill>
                  <a:srgbClr val="000000"/>
                </a:solidFill>
                <a:latin typeface="Arial"/>
              </a:rPr>
              <a:t>WiFi</a:t>
            </a:r>
            <a:r>
              <a:rPr lang="en-US" altLang="en-US" sz="1600" kern="0" dirty="0">
                <a:solidFill>
                  <a:srgbClr val="000000"/>
                </a:solidFill>
                <a:latin typeface="Arial"/>
              </a:rPr>
              <a:t> built in to it, while </a:t>
            </a:r>
            <a:r>
              <a:rPr lang="en-US" altLang="en-US" sz="1600" b="1" kern="0" dirty="0" err="1">
                <a:solidFill>
                  <a:srgbClr val="000000"/>
                </a:solidFill>
                <a:latin typeface="Arial"/>
              </a:rPr>
              <a:t>WiFi</a:t>
            </a:r>
            <a:r>
              <a:rPr lang="en-US" altLang="en-US" sz="1600" kern="0" dirty="0">
                <a:solidFill>
                  <a:srgbClr val="000000"/>
                </a:solidFill>
                <a:latin typeface="Arial"/>
              </a:rPr>
              <a:t> is a wireless networking standard. </a:t>
            </a:r>
          </a:p>
          <a:p>
            <a:pPr marL="0" lvl="0" indent="0" algn="just" eaLnBrk="0" fontAlgn="base" hangingPunct="0">
              <a:lnSpc>
                <a:spcPct val="100000"/>
              </a:lnSpc>
              <a:spcBef>
                <a:spcPct val="20000"/>
              </a:spcBef>
              <a:spcAft>
                <a:spcPct val="0"/>
              </a:spcAft>
              <a:buClrTx/>
              <a:buSzTx/>
              <a:buNone/>
            </a:pPr>
            <a:endParaRPr lang="en-US" altLang="en-US" sz="1600" kern="0" dirty="0">
              <a:solidFill>
                <a:srgbClr val="000000"/>
              </a:solidFill>
              <a:latin typeface="Arial"/>
            </a:endParaRPr>
          </a:p>
          <a:p>
            <a:pPr marL="342900" lvl="0" indent="-342900" algn="just" eaLnBrk="0" fontAlgn="base" hangingPunct="0">
              <a:lnSpc>
                <a:spcPct val="100000"/>
              </a:lnSpc>
              <a:spcBef>
                <a:spcPct val="20000"/>
              </a:spcBef>
              <a:spcAft>
                <a:spcPct val="0"/>
              </a:spcAft>
              <a:buClrTx/>
              <a:buSzTx/>
              <a:buFontTx/>
              <a:buChar char="•"/>
            </a:pPr>
            <a:endParaRPr lang="en-US" altLang="en-US" sz="1600" kern="0" dirty="0">
              <a:solidFill>
                <a:srgbClr val="000000"/>
              </a:solidFill>
              <a:latin typeface="Arial"/>
            </a:endParaRPr>
          </a:p>
          <a:p>
            <a:pPr marL="342900" lvl="0" indent="-342900" algn="just" eaLnBrk="0" fontAlgn="base" hangingPunct="0">
              <a:lnSpc>
                <a:spcPct val="100000"/>
              </a:lnSpc>
              <a:spcBef>
                <a:spcPct val="20000"/>
              </a:spcBef>
              <a:spcAft>
                <a:spcPct val="0"/>
              </a:spcAft>
              <a:buClrTx/>
              <a:buSzTx/>
              <a:buFontTx/>
              <a:buChar char="•"/>
            </a:pPr>
            <a:r>
              <a:rPr lang="en-US" altLang="en-US" sz="1600" kern="0" dirty="0">
                <a:solidFill>
                  <a:srgbClr val="000000"/>
                </a:solidFill>
                <a:latin typeface="Arial"/>
              </a:rPr>
              <a:t>A </a:t>
            </a:r>
            <a:r>
              <a:rPr lang="en-US" altLang="en-US" sz="1600" b="1" kern="0" dirty="0">
                <a:solidFill>
                  <a:srgbClr val="000000"/>
                </a:solidFill>
                <a:latin typeface="Arial"/>
              </a:rPr>
              <a:t>MiFi</a:t>
            </a:r>
            <a:r>
              <a:rPr lang="en-US" altLang="en-US" sz="1600" kern="0" dirty="0">
                <a:solidFill>
                  <a:srgbClr val="000000"/>
                </a:solidFill>
                <a:latin typeface="Arial"/>
              </a:rPr>
              <a:t> device can be connected to a cellular network and provide internet access for up to ten devices.</a:t>
            </a:r>
          </a:p>
          <a:p>
            <a:pPr marL="342900" lvl="0" indent="-342900" algn="just" eaLnBrk="0" fontAlgn="base" hangingPunct="0">
              <a:lnSpc>
                <a:spcPct val="100000"/>
              </a:lnSpc>
              <a:spcBef>
                <a:spcPct val="20000"/>
              </a:spcBef>
              <a:spcAft>
                <a:spcPct val="0"/>
              </a:spcAft>
              <a:buClrTx/>
              <a:buSzTx/>
              <a:buFontTx/>
              <a:buChar char="•"/>
            </a:pPr>
            <a:endParaRPr lang="en-US" altLang="en-US" sz="1600" kern="0" dirty="0">
              <a:solidFill>
                <a:srgbClr val="000000"/>
              </a:solidFill>
              <a:latin typeface="Arial"/>
            </a:endParaRPr>
          </a:p>
          <a:p>
            <a:pPr marL="342900" lvl="0" indent="-342900" algn="just" eaLnBrk="0" fontAlgn="base" hangingPunct="0">
              <a:lnSpc>
                <a:spcPct val="100000"/>
              </a:lnSpc>
              <a:spcBef>
                <a:spcPct val="20000"/>
              </a:spcBef>
              <a:spcAft>
                <a:spcPct val="0"/>
              </a:spcAft>
              <a:buClrTx/>
              <a:buSzTx/>
              <a:buFontTx/>
              <a:buChar char="•"/>
            </a:pPr>
            <a:endParaRPr lang="en-US" altLang="en-US" sz="1600" kern="0" dirty="0">
              <a:solidFill>
                <a:srgbClr val="000000"/>
              </a:solidFill>
              <a:latin typeface="Arial"/>
            </a:endParaRPr>
          </a:p>
          <a:p>
            <a:pPr marL="342900" lvl="0" indent="-342900" algn="just" eaLnBrk="0" fontAlgn="base" hangingPunct="0">
              <a:lnSpc>
                <a:spcPct val="100000"/>
              </a:lnSpc>
              <a:spcBef>
                <a:spcPct val="20000"/>
              </a:spcBef>
              <a:spcAft>
                <a:spcPct val="0"/>
              </a:spcAft>
              <a:buClrTx/>
              <a:buSzTx/>
              <a:buFontTx/>
              <a:buChar char="•"/>
            </a:pPr>
            <a:r>
              <a:rPr lang="en-US" altLang="en-US" sz="1600" kern="0" dirty="0">
                <a:solidFill>
                  <a:srgbClr val="000000"/>
                </a:solidFill>
                <a:latin typeface="Arial"/>
              </a:rPr>
              <a:t>MiFi 6630 Global Hotspot connects up to 15 devices to LTE for up to 20 hours on a single charge, It includes a built-in power pack for charging external devices.</a:t>
            </a:r>
          </a:p>
          <a:p>
            <a:pPr marL="342900" lvl="0" indent="-342900" algn="just" eaLnBrk="0" fontAlgn="base" hangingPunct="0">
              <a:lnSpc>
                <a:spcPct val="100000"/>
              </a:lnSpc>
              <a:spcBef>
                <a:spcPct val="20000"/>
              </a:spcBef>
              <a:spcAft>
                <a:spcPct val="0"/>
              </a:spcAft>
              <a:buClrTx/>
              <a:buSzTx/>
              <a:buFontTx/>
              <a:buChar char="•"/>
            </a:pPr>
            <a:endParaRPr lang="en-US" altLang="en-US" sz="1600" kern="0" dirty="0">
              <a:solidFill>
                <a:srgbClr val="000000"/>
              </a:solidFill>
              <a:latin typeface="Arial"/>
            </a:endParaRPr>
          </a:p>
          <a:p>
            <a:pPr marL="342900" lvl="0" indent="-342900" algn="just" eaLnBrk="0" fontAlgn="base" hangingPunct="0">
              <a:lnSpc>
                <a:spcPct val="100000"/>
              </a:lnSpc>
              <a:spcBef>
                <a:spcPct val="20000"/>
              </a:spcBef>
              <a:spcAft>
                <a:spcPct val="0"/>
              </a:spcAft>
              <a:buClrTx/>
              <a:buSzTx/>
              <a:buFontTx/>
              <a:buChar char="•"/>
            </a:pPr>
            <a:r>
              <a:rPr lang="en-US" altLang="en-US" sz="1600" kern="0" dirty="0">
                <a:solidFill>
                  <a:srgbClr val="000000"/>
                </a:solidFill>
                <a:latin typeface="Arial"/>
              </a:rPr>
              <a:t> MiFi 5510 3G/4G Intelligent Mobile Hotspot displays your data usage on its screen so you can avoid overages. Up to </a:t>
            </a:r>
            <a:r>
              <a:rPr lang="en-US" altLang="en-US" sz="1600" b="1" kern="0" dirty="0">
                <a:solidFill>
                  <a:srgbClr val="000000"/>
                </a:solidFill>
                <a:latin typeface="Arial"/>
              </a:rPr>
              <a:t>10 devices</a:t>
            </a:r>
            <a:r>
              <a:rPr lang="en-US" altLang="en-US" sz="1600" kern="0" dirty="0">
                <a:solidFill>
                  <a:srgbClr val="000000"/>
                </a:solidFill>
                <a:latin typeface="Arial"/>
              </a:rPr>
              <a:t> can connect simultaneously.</a:t>
            </a:r>
          </a:p>
          <a:p>
            <a:endParaRPr lang="en-US" sz="1600" dirty="0"/>
          </a:p>
        </p:txBody>
      </p:sp>
    </p:spTree>
    <p:extLst>
      <p:ext uri="{BB962C8B-B14F-4D97-AF65-F5344CB8AC3E}">
        <p14:creationId xmlns:p14="http://schemas.microsoft.com/office/powerpoint/2010/main" val="4253189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4B822-701A-4ECB-BB31-CC2C32596B20}"/>
              </a:ext>
            </a:extLst>
          </p:cNvPr>
          <p:cNvSpPr>
            <a:spLocks noGrp="1"/>
          </p:cNvSpPr>
          <p:nvPr>
            <p:ph type="title"/>
          </p:nvPr>
        </p:nvSpPr>
        <p:spPr/>
        <p:txBody>
          <a:bodyPr/>
          <a:lstStyle/>
          <a:p>
            <a:r>
              <a:rPr lang="en-US" dirty="0" err="1"/>
              <a:t>mifi</a:t>
            </a:r>
            <a:endParaRPr lang="en-US" dirty="0"/>
          </a:p>
        </p:txBody>
      </p:sp>
      <p:pic>
        <p:nvPicPr>
          <p:cNvPr id="4" name="Picture 2">
            <a:extLst>
              <a:ext uri="{FF2B5EF4-FFF2-40B4-BE49-F238E27FC236}">
                <a16:creationId xmlns:a16="http://schemas.microsoft.com/office/drawing/2014/main" id="{73CE36DF-D604-4BF2-9759-0430DAA8613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42346" y="2016125"/>
            <a:ext cx="5621632" cy="3449638"/>
          </a:xfrm>
          <a:noFill/>
        </p:spPr>
      </p:pic>
    </p:spTree>
    <p:extLst>
      <p:ext uri="{BB962C8B-B14F-4D97-AF65-F5344CB8AC3E}">
        <p14:creationId xmlns:p14="http://schemas.microsoft.com/office/powerpoint/2010/main" val="2906515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387AB-C372-4712-B747-96AAF3129BF9}"/>
              </a:ext>
            </a:extLst>
          </p:cNvPr>
          <p:cNvSpPr>
            <a:spLocks noGrp="1"/>
          </p:cNvSpPr>
          <p:nvPr>
            <p:ph type="title"/>
          </p:nvPr>
        </p:nvSpPr>
        <p:spPr/>
        <p:txBody>
          <a:bodyPr/>
          <a:lstStyle/>
          <a:p>
            <a:r>
              <a:rPr lang="en-US" dirty="0" err="1"/>
              <a:t>zigbee</a:t>
            </a:r>
            <a:endParaRPr lang="en-US" dirty="0"/>
          </a:p>
        </p:txBody>
      </p:sp>
      <p:sp>
        <p:nvSpPr>
          <p:cNvPr id="3" name="Content Placeholder 2">
            <a:extLst>
              <a:ext uri="{FF2B5EF4-FFF2-40B4-BE49-F238E27FC236}">
                <a16:creationId xmlns:a16="http://schemas.microsoft.com/office/drawing/2014/main" id="{997E1575-B0BE-4798-8919-ED16EABE3AB7}"/>
              </a:ext>
            </a:extLst>
          </p:cNvPr>
          <p:cNvSpPr>
            <a:spLocks noGrp="1"/>
          </p:cNvSpPr>
          <p:nvPr>
            <p:ph idx="1"/>
          </p:nvPr>
        </p:nvSpPr>
        <p:spPr/>
        <p:txBody>
          <a:bodyPr>
            <a:normAutofit fontScale="92500" lnSpcReduction="20000"/>
          </a:bodyPr>
          <a:lstStyle/>
          <a:p>
            <a:pPr algn="just"/>
            <a:r>
              <a:rPr lang="en-US" altLang="en-US" dirty="0"/>
              <a:t>ZigBee is a wireless communication standard designed to address the unique needs of low-power, low-cost wireless sensor, and control networks. </a:t>
            </a:r>
          </a:p>
          <a:p>
            <a:pPr algn="just"/>
            <a:endParaRPr lang="en-US" altLang="en-US" dirty="0"/>
          </a:p>
          <a:p>
            <a:pPr algn="just"/>
            <a:r>
              <a:rPr lang="en-US" altLang="en-US" dirty="0"/>
              <a:t>ZigBee can be used almost anywhere, as it is easy to implement and requires little power to operate.</a:t>
            </a:r>
          </a:p>
          <a:p>
            <a:pPr algn="just"/>
            <a:endParaRPr lang="en-US" altLang="en-US" dirty="0"/>
          </a:p>
          <a:p>
            <a:pPr algn="just"/>
            <a:endParaRPr lang="en-US" altLang="en-US" dirty="0"/>
          </a:p>
          <a:p>
            <a:pPr algn="just"/>
            <a:r>
              <a:rPr lang="en-US" altLang="en-US" dirty="0"/>
              <a:t> Zigbee has been developed looking into the needs of the communication of data with a simple structure like the data from the sensors.</a:t>
            </a:r>
          </a:p>
          <a:p>
            <a:pPr algn="just"/>
            <a:endParaRPr lang="en-US" altLang="en-US" dirty="0"/>
          </a:p>
          <a:p>
            <a:endParaRPr lang="en-US" dirty="0"/>
          </a:p>
        </p:txBody>
      </p:sp>
    </p:spTree>
    <p:extLst>
      <p:ext uri="{BB962C8B-B14F-4D97-AF65-F5344CB8AC3E}">
        <p14:creationId xmlns:p14="http://schemas.microsoft.com/office/powerpoint/2010/main" val="3630623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A8F0-48AD-4468-A08B-2CA4CF2FFEF2}"/>
              </a:ext>
            </a:extLst>
          </p:cNvPr>
          <p:cNvSpPr>
            <a:spLocks noGrp="1"/>
          </p:cNvSpPr>
          <p:nvPr>
            <p:ph type="title"/>
          </p:nvPr>
        </p:nvSpPr>
        <p:spPr/>
        <p:txBody>
          <a:bodyPr/>
          <a:lstStyle/>
          <a:p>
            <a:r>
              <a:rPr lang="en-US" dirty="0" err="1"/>
              <a:t>zigbee</a:t>
            </a:r>
            <a:endParaRPr lang="en-US" dirty="0"/>
          </a:p>
        </p:txBody>
      </p:sp>
      <p:sp>
        <p:nvSpPr>
          <p:cNvPr id="3" name="Content Placeholder 2">
            <a:extLst>
              <a:ext uri="{FF2B5EF4-FFF2-40B4-BE49-F238E27FC236}">
                <a16:creationId xmlns:a16="http://schemas.microsoft.com/office/drawing/2014/main" id="{69A77CAA-BD6A-4AF2-86A4-9D01F1EC1E09}"/>
              </a:ext>
            </a:extLst>
          </p:cNvPr>
          <p:cNvSpPr>
            <a:spLocks noGrp="1"/>
          </p:cNvSpPr>
          <p:nvPr>
            <p:ph idx="1"/>
          </p:nvPr>
        </p:nvSpPr>
        <p:spPr/>
        <p:txBody>
          <a:bodyPr>
            <a:normAutofit fontScale="92500" lnSpcReduction="10000"/>
          </a:bodyPr>
          <a:lstStyle/>
          <a:p>
            <a:pPr algn="just"/>
            <a:r>
              <a:rPr lang="en-US" altLang="en-US" dirty="0"/>
              <a:t>ZigBee devices are designed for low-power consumption.</a:t>
            </a:r>
          </a:p>
          <a:p>
            <a:pPr algn="just"/>
            <a:endParaRPr lang="en-US" altLang="en-US" dirty="0"/>
          </a:p>
          <a:p>
            <a:pPr algn="just"/>
            <a:r>
              <a:rPr lang="en-US" altLang="en-US" dirty="0"/>
              <a:t>ZigBee is used in Commercial Applications like sensing and monitoring applications.</a:t>
            </a:r>
          </a:p>
          <a:p>
            <a:pPr algn="just"/>
            <a:endParaRPr lang="en-US" altLang="en-US" dirty="0"/>
          </a:p>
          <a:p>
            <a:pPr algn="just"/>
            <a:r>
              <a:rPr lang="en-US" altLang="en-US" dirty="0"/>
              <a:t>ZigBee uses very low power and extremely long device battery life.</a:t>
            </a:r>
          </a:p>
          <a:p>
            <a:pPr algn="just"/>
            <a:endParaRPr lang="en-US" altLang="en-US" dirty="0"/>
          </a:p>
          <a:p>
            <a:pPr algn="just"/>
            <a:r>
              <a:rPr lang="en-US" altLang="en-US" dirty="0"/>
              <a:t>ZigBee gives flexibility to do more with the reliable wireless performance and battery operation.</a:t>
            </a:r>
          </a:p>
          <a:p>
            <a:endParaRPr lang="en-US" altLang="en-US" dirty="0"/>
          </a:p>
          <a:p>
            <a:endParaRPr lang="en-US" dirty="0"/>
          </a:p>
        </p:txBody>
      </p:sp>
    </p:spTree>
    <p:extLst>
      <p:ext uri="{BB962C8B-B14F-4D97-AF65-F5344CB8AC3E}">
        <p14:creationId xmlns:p14="http://schemas.microsoft.com/office/powerpoint/2010/main" val="230160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8A9F2-1ED9-4ABD-8DF0-108F976D4BE0}"/>
              </a:ext>
            </a:extLst>
          </p:cNvPr>
          <p:cNvSpPr>
            <a:spLocks noGrp="1"/>
          </p:cNvSpPr>
          <p:nvPr>
            <p:ph type="title"/>
          </p:nvPr>
        </p:nvSpPr>
        <p:spPr/>
        <p:txBody>
          <a:bodyPr/>
          <a:lstStyle/>
          <a:p>
            <a:r>
              <a:rPr lang="en-US" dirty="0" err="1"/>
              <a:t>zigbee</a:t>
            </a:r>
            <a:endParaRPr lang="en-US" dirty="0"/>
          </a:p>
        </p:txBody>
      </p:sp>
      <p:pic>
        <p:nvPicPr>
          <p:cNvPr id="4" name="Picture 2">
            <a:extLst>
              <a:ext uri="{FF2B5EF4-FFF2-40B4-BE49-F238E27FC236}">
                <a16:creationId xmlns:a16="http://schemas.microsoft.com/office/drawing/2014/main" id="{DE7D8AAB-7B95-43CE-9453-03F8A912779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0" y="2099951"/>
            <a:ext cx="5459896" cy="3760544"/>
          </a:xfrm>
          <a:noFill/>
        </p:spPr>
      </p:pic>
    </p:spTree>
    <p:extLst>
      <p:ext uri="{BB962C8B-B14F-4D97-AF65-F5344CB8AC3E}">
        <p14:creationId xmlns:p14="http://schemas.microsoft.com/office/powerpoint/2010/main" val="2453219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AEB53-DADF-4BE0-9F59-3431D3292E0F}"/>
              </a:ext>
            </a:extLst>
          </p:cNvPr>
          <p:cNvSpPr>
            <a:spLocks noGrp="1"/>
          </p:cNvSpPr>
          <p:nvPr>
            <p:ph type="title"/>
          </p:nvPr>
        </p:nvSpPr>
        <p:spPr/>
        <p:txBody>
          <a:bodyPr/>
          <a:lstStyle/>
          <a:p>
            <a:r>
              <a:rPr lang="en-US" dirty="0" err="1"/>
              <a:t>iot</a:t>
            </a:r>
            <a:endParaRPr lang="en-US" dirty="0"/>
          </a:p>
        </p:txBody>
      </p:sp>
      <p:sp>
        <p:nvSpPr>
          <p:cNvPr id="3" name="Content Placeholder 2">
            <a:extLst>
              <a:ext uri="{FF2B5EF4-FFF2-40B4-BE49-F238E27FC236}">
                <a16:creationId xmlns:a16="http://schemas.microsoft.com/office/drawing/2014/main" id="{E406D2A8-85F4-4372-AEBA-8B73EC23C01B}"/>
              </a:ext>
            </a:extLst>
          </p:cNvPr>
          <p:cNvSpPr>
            <a:spLocks noGrp="1"/>
          </p:cNvSpPr>
          <p:nvPr>
            <p:ph idx="1"/>
          </p:nvPr>
        </p:nvSpPr>
        <p:spPr/>
        <p:txBody>
          <a:bodyPr>
            <a:normAutofit fontScale="85000" lnSpcReduction="20000"/>
          </a:bodyPr>
          <a:lstStyle/>
          <a:p>
            <a:pPr algn="just"/>
            <a:r>
              <a:rPr lang="en-US" altLang="en-US" dirty="0"/>
              <a:t>The </a:t>
            </a:r>
            <a:r>
              <a:rPr lang="en-US" altLang="en-US" b="1" dirty="0"/>
              <a:t>Internet of Things</a:t>
            </a:r>
            <a:r>
              <a:rPr lang="en-US" altLang="en-US" dirty="0"/>
              <a:t> (</a:t>
            </a:r>
            <a:r>
              <a:rPr lang="en-US" altLang="en-US" b="1" dirty="0"/>
              <a:t>IoT</a:t>
            </a:r>
            <a:r>
              <a:rPr lang="en-US" altLang="en-US" dirty="0"/>
              <a:t>) is a system of interrelated computing devices, mechanical and digital machines, objects, animals or people that are provided with unique identifiers and the ability to transfer data over a network without requiring human-to-human or human-to-computer interaction.</a:t>
            </a:r>
          </a:p>
          <a:p>
            <a:pPr algn="just"/>
            <a:endParaRPr lang="en-US" altLang="en-US" dirty="0"/>
          </a:p>
          <a:p>
            <a:pPr algn="just"/>
            <a:r>
              <a:rPr lang="en-US" altLang="en-US" dirty="0"/>
              <a:t>In short, the </a:t>
            </a:r>
            <a:r>
              <a:rPr lang="en-US" altLang="en-US" b="1" dirty="0"/>
              <a:t>Internet of Things</a:t>
            </a:r>
            <a:r>
              <a:rPr lang="en-US" altLang="en-US" dirty="0"/>
              <a:t> refers to the rapidly growing network of connected objects that are able to collect and exchange data using embedded sensors. Thermostats, cars, lights, refrigerators, and more appliances can all be connected to the IoT.</a:t>
            </a:r>
          </a:p>
          <a:p>
            <a:pPr algn="just"/>
            <a:endParaRPr lang="en-US" altLang="en-US" dirty="0"/>
          </a:p>
          <a:p>
            <a:pPr algn="just"/>
            <a:r>
              <a:rPr lang="en-US" altLang="en-US" dirty="0"/>
              <a:t>The </a:t>
            </a:r>
            <a:r>
              <a:rPr lang="en-US" altLang="en-US" b="1" dirty="0"/>
              <a:t>Internet of Things</a:t>
            </a:r>
            <a:r>
              <a:rPr lang="en-US" altLang="en-US" dirty="0"/>
              <a:t> (</a:t>
            </a:r>
            <a:r>
              <a:rPr lang="en-US" altLang="en-US" b="1" dirty="0"/>
              <a:t>IoT) in layman's terms</a:t>
            </a:r>
            <a:r>
              <a:rPr lang="en-US" altLang="en-US" dirty="0"/>
              <a:t>. The </a:t>
            </a:r>
            <a:r>
              <a:rPr lang="en-US" altLang="en-US" b="1" dirty="0"/>
              <a:t>Internet of Things</a:t>
            </a:r>
            <a:r>
              <a:rPr lang="en-US" altLang="en-US" dirty="0"/>
              <a:t> (</a:t>
            </a:r>
            <a:r>
              <a:rPr lang="en-US" altLang="en-US" b="1" dirty="0"/>
              <a:t>IoT</a:t>
            </a:r>
            <a:r>
              <a:rPr lang="en-US" altLang="en-US" dirty="0"/>
              <a:t>) is a system of physical things embedded with sensors, software, electronics and connectivity to allow it to perform better by exchanging information with other connected devices, the operator or the manufacturer.</a:t>
            </a:r>
          </a:p>
          <a:p>
            <a:endParaRPr lang="en-US" dirty="0"/>
          </a:p>
        </p:txBody>
      </p:sp>
    </p:spTree>
    <p:extLst>
      <p:ext uri="{BB962C8B-B14F-4D97-AF65-F5344CB8AC3E}">
        <p14:creationId xmlns:p14="http://schemas.microsoft.com/office/powerpoint/2010/main" val="3603216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54EA1-7E7C-4DD9-867F-F524A0982FF1}"/>
              </a:ext>
            </a:extLst>
          </p:cNvPr>
          <p:cNvSpPr>
            <a:spLocks noGrp="1"/>
          </p:cNvSpPr>
          <p:nvPr>
            <p:ph type="title"/>
          </p:nvPr>
        </p:nvSpPr>
        <p:spPr/>
        <p:txBody>
          <a:bodyPr/>
          <a:lstStyle/>
          <a:p>
            <a:r>
              <a:rPr lang="en-US" dirty="0"/>
              <a:t>Wireless communications</a:t>
            </a:r>
          </a:p>
        </p:txBody>
      </p:sp>
      <p:sp>
        <p:nvSpPr>
          <p:cNvPr id="3" name="Content Placeholder 2">
            <a:extLst>
              <a:ext uri="{FF2B5EF4-FFF2-40B4-BE49-F238E27FC236}">
                <a16:creationId xmlns:a16="http://schemas.microsoft.com/office/drawing/2014/main" id="{1F0A8CB6-0A72-4744-BE27-7E82DD8D75DD}"/>
              </a:ext>
            </a:extLst>
          </p:cNvPr>
          <p:cNvSpPr>
            <a:spLocks noGrp="1"/>
          </p:cNvSpPr>
          <p:nvPr>
            <p:ph idx="1"/>
          </p:nvPr>
        </p:nvSpPr>
        <p:spPr>
          <a:xfrm>
            <a:off x="1451579" y="2015732"/>
            <a:ext cx="9603275" cy="4037749"/>
          </a:xfrm>
        </p:spPr>
        <p:txBody>
          <a:bodyPr>
            <a:noAutofit/>
          </a:bodyPr>
          <a:lstStyle/>
          <a:p>
            <a:pPr algn="just"/>
            <a:r>
              <a:rPr lang="en-US" altLang="en-US" sz="1600" dirty="0"/>
              <a:t>Wireless communication, or sometimes simply wireless, is the transfer of information or </a:t>
            </a:r>
            <a:r>
              <a:rPr lang="en-US" altLang="en-US" sz="1600" dirty="0">
                <a:hlinkClick r:id="rId2" tooltip="Wireless power transfer"/>
              </a:rPr>
              <a:t>power</a:t>
            </a:r>
            <a:r>
              <a:rPr lang="en-US" altLang="en-US" sz="1600" dirty="0"/>
              <a:t> between two or more points that are not connected by an electrical conductor.</a:t>
            </a:r>
          </a:p>
          <a:p>
            <a:pPr algn="just"/>
            <a:r>
              <a:rPr lang="en-US" altLang="en-US" sz="1600" dirty="0"/>
              <a:t>The most common wireless technologies use radio waves.</a:t>
            </a:r>
          </a:p>
          <a:p>
            <a:pPr algn="just"/>
            <a:r>
              <a:rPr lang="en-US" altLang="en-US" sz="1600" dirty="0"/>
              <a:t>With radio waves distances can be short, such as a few meters for Bluetooth or as far as millions of kilometers for </a:t>
            </a:r>
            <a:r>
              <a:rPr lang="en-US" altLang="en-US" sz="1600" dirty="0">
                <a:hlinkClick r:id="rId3" tooltip="NASA Deep Space Network"/>
              </a:rPr>
              <a:t>deep-space radio communications</a:t>
            </a:r>
            <a:r>
              <a:rPr lang="en-US" altLang="en-US" sz="1600" dirty="0"/>
              <a:t>.</a:t>
            </a:r>
          </a:p>
          <a:p>
            <a:pPr algn="just"/>
            <a:r>
              <a:rPr lang="en-US" altLang="en-US" sz="1600" dirty="0"/>
              <a:t>Wireless technology is rapidly evolving, and is playing an increasing role in the lives of people throughout the world. In addition, ever-larger numbers of people are relying on the technology directly or indirectly</a:t>
            </a:r>
          </a:p>
          <a:p>
            <a:pPr algn="just"/>
            <a:r>
              <a:rPr lang="en-US" altLang="en-US" sz="1600" dirty="0"/>
              <a:t>Other examples of applications of radio wireless technology include </a:t>
            </a:r>
            <a:r>
              <a:rPr lang="en-US" altLang="en-US" sz="1600" dirty="0">
                <a:hlinkClick r:id="rId4" tooltip="Global Positioning System"/>
              </a:rPr>
              <a:t>GPS</a:t>
            </a:r>
            <a:r>
              <a:rPr lang="en-US" altLang="en-US" sz="1600" dirty="0"/>
              <a:t> units, </a:t>
            </a:r>
            <a:r>
              <a:rPr lang="en-US" altLang="en-US" sz="1600" dirty="0">
                <a:hlinkClick r:id="rId5" tooltip="Garage door opener"/>
              </a:rPr>
              <a:t>garage door openers</a:t>
            </a:r>
            <a:r>
              <a:rPr lang="en-US" altLang="en-US" sz="1600" dirty="0"/>
              <a:t>, wireless </a:t>
            </a:r>
            <a:r>
              <a:rPr lang="en-US" altLang="en-US" sz="1600" dirty="0">
                <a:hlinkClick r:id="rId6" tooltip="Mouse (computing)"/>
              </a:rPr>
              <a:t>computer mice</a:t>
            </a:r>
            <a:r>
              <a:rPr lang="en-US" altLang="en-US" sz="1600" dirty="0"/>
              <a:t>, </a:t>
            </a:r>
            <a:r>
              <a:rPr lang="en-US" altLang="en-US" sz="1600" dirty="0">
                <a:hlinkClick r:id="rId7" tooltip="Keyboard (computing)"/>
              </a:rPr>
              <a:t>keyboards</a:t>
            </a:r>
            <a:r>
              <a:rPr lang="en-US" altLang="en-US" sz="1600" dirty="0"/>
              <a:t> and </a:t>
            </a:r>
            <a:r>
              <a:rPr lang="en-US" altLang="en-US" sz="1600" dirty="0">
                <a:hlinkClick r:id="rId8" tooltip="Headset (audio)"/>
              </a:rPr>
              <a:t>headsets</a:t>
            </a:r>
            <a:r>
              <a:rPr lang="en-US" altLang="en-US" sz="1600" dirty="0"/>
              <a:t>, </a:t>
            </a:r>
            <a:r>
              <a:rPr lang="en-US" altLang="en-US" sz="1600" dirty="0">
                <a:hlinkClick r:id="rId9" tooltip="Headphone"/>
              </a:rPr>
              <a:t>headphones</a:t>
            </a:r>
            <a:r>
              <a:rPr lang="en-US" altLang="en-US" sz="1600" dirty="0"/>
              <a:t>, </a:t>
            </a:r>
            <a:r>
              <a:rPr lang="en-US" altLang="en-US" sz="1600" dirty="0">
                <a:hlinkClick r:id="rId10" tooltip="Radio receiver"/>
              </a:rPr>
              <a:t>radio receivers</a:t>
            </a:r>
            <a:r>
              <a:rPr lang="en-US" altLang="en-US" sz="1600" dirty="0"/>
              <a:t>, </a:t>
            </a:r>
            <a:r>
              <a:rPr lang="en-US" altLang="en-US" sz="1600" dirty="0">
                <a:hlinkClick r:id="rId11" tooltip="Satellite television"/>
              </a:rPr>
              <a:t>satellite television</a:t>
            </a:r>
            <a:r>
              <a:rPr lang="en-US" altLang="en-US" sz="1600" dirty="0"/>
              <a:t>, </a:t>
            </a:r>
            <a:r>
              <a:rPr lang="en-US" altLang="en-US" sz="1600" dirty="0">
                <a:hlinkClick r:id="rId12" tooltip="Broadcast television"/>
              </a:rPr>
              <a:t>broadcast television</a:t>
            </a:r>
            <a:r>
              <a:rPr lang="en-US" altLang="en-US" sz="1600" dirty="0"/>
              <a:t> and </a:t>
            </a:r>
            <a:r>
              <a:rPr lang="en-US" altLang="en-US" sz="1600" dirty="0">
                <a:hlinkClick r:id="rId13" tooltip="Cordless telephone"/>
              </a:rPr>
              <a:t>cordless telephones</a:t>
            </a:r>
            <a:r>
              <a:rPr lang="en-US" altLang="en-US" sz="1600" dirty="0"/>
              <a:t>.</a:t>
            </a:r>
          </a:p>
          <a:p>
            <a:endParaRPr lang="en-US" sz="1600" dirty="0"/>
          </a:p>
        </p:txBody>
      </p:sp>
    </p:spTree>
    <p:extLst>
      <p:ext uri="{BB962C8B-B14F-4D97-AF65-F5344CB8AC3E}">
        <p14:creationId xmlns:p14="http://schemas.microsoft.com/office/powerpoint/2010/main" val="751384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1FA2-5BEA-4F1A-BBBA-C57EB4B792A6}"/>
              </a:ext>
            </a:extLst>
          </p:cNvPr>
          <p:cNvSpPr>
            <a:spLocks noGrp="1"/>
          </p:cNvSpPr>
          <p:nvPr>
            <p:ph type="title"/>
          </p:nvPr>
        </p:nvSpPr>
        <p:spPr/>
        <p:txBody>
          <a:bodyPr/>
          <a:lstStyle/>
          <a:p>
            <a:r>
              <a:rPr lang="en-US" dirty="0"/>
              <a:t>Wireless networking</a:t>
            </a:r>
          </a:p>
        </p:txBody>
      </p:sp>
      <p:sp>
        <p:nvSpPr>
          <p:cNvPr id="3" name="Content Placeholder 2">
            <a:extLst>
              <a:ext uri="{FF2B5EF4-FFF2-40B4-BE49-F238E27FC236}">
                <a16:creationId xmlns:a16="http://schemas.microsoft.com/office/drawing/2014/main" id="{349B810B-44F8-4C1E-8DA1-21933C0A9914}"/>
              </a:ext>
            </a:extLst>
          </p:cNvPr>
          <p:cNvSpPr>
            <a:spLocks noGrp="1"/>
          </p:cNvSpPr>
          <p:nvPr>
            <p:ph idx="1"/>
          </p:nvPr>
        </p:nvSpPr>
        <p:spPr>
          <a:xfrm>
            <a:off x="1451579" y="2015732"/>
            <a:ext cx="9603275" cy="4037749"/>
          </a:xfrm>
        </p:spPr>
        <p:txBody>
          <a:bodyPr>
            <a:normAutofit fontScale="85000" lnSpcReduction="10000"/>
          </a:bodyPr>
          <a:lstStyle/>
          <a:p>
            <a:pPr algn="just"/>
            <a:r>
              <a:rPr lang="en-US" altLang="en-US" dirty="0"/>
              <a:t>Wireless communication, or sometimes simply wireless, is the transfer of information or </a:t>
            </a:r>
            <a:r>
              <a:rPr lang="en-US" altLang="en-US" dirty="0">
                <a:hlinkClick r:id="rId2" tooltip="Wireless power transfer"/>
              </a:rPr>
              <a:t>power</a:t>
            </a:r>
            <a:r>
              <a:rPr lang="en-US" altLang="en-US" dirty="0"/>
              <a:t> between two or more points that are not connected by an electrical conductor.</a:t>
            </a:r>
          </a:p>
          <a:p>
            <a:pPr algn="just"/>
            <a:r>
              <a:rPr lang="en-US" altLang="en-US" dirty="0"/>
              <a:t>The most common wireless technologies use radio waves.</a:t>
            </a:r>
          </a:p>
          <a:p>
            <a:pPr algn="just"/>
            <a:r>
              <a:rPr lang="en-US" altLang="en-US" dirty="0"/>
              <a:t>With radio waves distances can be short, such as a few meters for Bluetooth or as far as millions of kilometers for </a:t>
            </a:r>
            <a:r>
              <a:rPr lang="en-US" altLang="en-US" dirty="0">
                <a:hlinkClick r:id="rId3" tooltip="NASA Deep Space Network"/>
              </a:rPr>
              <a:t>deep-space radio communications</a:t>
            </a:r>
            <a:r>
              <a:rPr lang="en-US" altLang="en-US" dirty="0"/>
              <a:t>.</a:t>
            </a:r>
          </a:p>
          <a:p>
            <a:pPr algn="just"/>
            <a:r>
              <a:rPr lang="en-US" altLang="en-US" dirty="0"/>
              <a:t>Wireless technology is rapidly evolving, and is playing an increasing role in the lives of people throughout the world. In addition, ever-larger numbers of people are relying on the technology directly or indirectly</a:t>
            </a:r>
          </a:p>
          <a:p>
            <a:pPr algn="just"/>
            <a:r>
              <a:rPr lang="en-US" altLang="en-US" dirty="0"/>
              <a:t>Other examples of applications of radio wireless technology include </a:t>
            </a:r>
            <a:r>
              <a:rPr lang="en-US" altLang="en-US" dirty="0">
                <a:hlinkClick r:id="rId4" tooltip="Global Positioning System"/>
              </a:rPr>
              <a:t>GPS</a:t>
            </a:r>
            <a:r>
              <a:rPr lang="en-US" altLang="en-US" dirty="0"/>
              <a:t> units, </a:t>
            </a:r>
            <a:r>
              <a:rPr lang="en-US" altLang="en-US" dirty="0">
                <a:hlinkClick r:id="rId5" tooltip="Garage door opener"/>
              </a:rPr>
              <a:t>garage door openers</a:t>
            </a:r>
            <a:r>
              <a:rPr lang="en-US" altLang="en-US" dirty="0"/>
              <a:t>, wireless </a:t>
            </a:r>
            <a:r>
              <a:rPr lang="en-US" altLang="en-US" dirty="0">
                <a:hlinkClick r:id="rId6" tooltip="Mouse (computing)"/>
              </a:rPr>
              <a:t>computer mice</a:t>
            </a:r>
            <a:r>
              <a:rPr lang="en-US" altLang="en-US" dirty="0"/>
              <a:t>, </a:t>
            </a:r>
            <a:r>
              <a:rPr lang="en-US" altLang="en-US" dirty="0">
                <a:hlinkClick r:id="rId7" tooltip="Keyboard (computing)"/>
              </a:rPr>
              <a:t>keyboards</a:t>
            </a:r>
            <a:r>
              <a:rPr lang="en-US" altLang="en-US" dirty="0"/>
              <a:t> and </a:t>
            </a:r>
            <a:r>
              <a:rPr lang="en-US" altLang="en-US" dirty="0">
                <a:hlinkClick r:id="rId8" tooltip="Headset (audio)"/>
              </a:rPr>
              <a:t>headsets</a:t>
            </a:r>
            <a:r>
              <a:rPr lang="en-US" altLang="en-US" dirty="0"/>
              <a:t>, </a:t>
            </a:r>
            <a:r>
              <a:rPr lang="en-US" altLang="en-US" dirty="0">
                <a:hlinkClick r:id="rId9" tooltip="Headphone"/>
              </a:rPr>
              <a:t>headphones</a:t>
            </a:r>
            <a:r>
              <a:rPr lang="en-US" altLang="en-US" dirty="0"/>
              <a:t>, </a:t>
            </a:r>
            <a:r>
              <a:rPr lang="en-US" altLang="en-US" dirty="0">
                <a:hlinkClick r:id="rId10" tooltip="Radio receiver"/>
              </a:rPr>
              <a:t>radio receivers</a:t>
            </a:r>
            <a:r>
              <a:rPr lang="en-US" altLang="en-US" dirty="0"/>
              <a:t>, </a:t>
            </a:r>
            <a:r>
              <a:rPr lang="en-US" altLang="en-US" dirty="0">
                <a:hlinkClick r:id="rId11" tooltip="Satellite television"/>
              </a:rPr>
              <a:t>satellite television</a:t>
            </a:r>
            <a:r>
              <a:rPr lang="en-US" altLang="en-US" dirty="0"/>
              <a:t>, </a:t>
            </a:r>
            <a:r>
              <a:rPr lang="en-US" altLang="en-US" dirty="0">
                <a:hlinkClick r:id="rId12" tooltip="Broadcast television"/>
              </a:rPr>
              <a:t>broadcast television</a:t>
            </a:r>
            <a:r>
              <a:rPr lang="en-US" altLang="en-US" dirty="0"/>
              <a:t> and </a:t>
            </a:r>
            <a:r>
              <a:rPr lang="en-US" altLang="en-US" dirty="0">
                <a:hlinkClick r:id="rId13" tooltip="Cordless telephone"/>
              </a:rPr>
              <a:t>cordless telephones</a:t>
            </a:r>
            <a:r>
              <a:rPr lang="en-US" altLang="en-US" dirty="0"/>
              <a:t>.</a:t>
            </a:r>
          </a:p>
          <a:p>
            <a:endParaRPr lang="en-US" dirty="0"/>
          </a:p>
        </p:txBody>
      </p:sp>
    </p:spTree>
    <p:extLst>
      <p:ext uri="{BB962C8B-B14F-4D97-AF65-F5344CB8AC3E}">
        <p14:creationId xmlns:p14="http://schemas.microsoft.com/office/powerpoint/2010/main" val="332966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9CA55-8173-46DD-8178-4FA6D1626B13}"/>
              </a:ext>
            </a:extLst>
          </p:cNvPr>
          <p:cNvSpPr>
            <a:spLocks noGrp="1"/>
          </p:cNvSpPr>
          <p:nvPr>
            <p:ph type="title"/>
          </p:nvPr>
        </p:nvSpPr>
        <p:spPr/>
        <p:txBody>
          <a:bodyPr/>
          <a:lstStyle/>
          <a:p>
            <a:r>
              <a:rPr lang="en-US" dirty="0"/>
              <a:t>Wireless technologies</a:t>
            </a:r>
          </a:p>
        </p:txBody>
      </p:sp>
      <p:pic>
        <p:nvPicPr>
          <p:cNvPr id="4" name="Picture 2">
            <a:extLst>
              <a:ext uri="{FF2B5EF4-FFF2-40B4-BE49-F238E27FC236}">
                <a16:creationId xmlns:a16="http://schemas.microsoft.com/office/drawing/2014/main" id="{8D3966C9-C6C6-415F-B42E-F60A44B78E9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25756" y="2081470"/>
            <a:ext cx="7540487" cy="3972011"/>
          </a:xfrm>
          <a:noFill/>
        </p:spPr>
      </p:pic>
    </p:spTree>
    <p:extLst>
      <p:ext uri="{BB962C8B-B14F-4D97-AF65-F5344CB8AC3E}">
        <p14:creationId xmlns:p14="http://schemas.microsoft.com/office/powerpoint/2010/main" val="2379766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09C5D-1F18-48D1-A654-B4B0DB5F87D5}"/>
              </a:ext>
            </a:extLst>
          </p:cNvPr>
          <p:cNvSpPr>
            <a:spLocks noGrp="1"/>
          </p:cNvSpPr>
          <p:nvPr>
            <p:ph type="title"/>
          </p:nvPr>
        </p:nvSpPr>
        <p:spPr/>
        <p:txBody>
          <a:bodyPr/>
          <a:lstStyle/>
          <a:p>
            <a:r>
              <a:rPr lang="en-US" dirty="0" err="1"/>
              <a:t>wimax</a:t>
            </a:r>
            <a:endParaRPr lang="en-US" dirty="0"/>
          </a:p>
        </p:txBody>
      </p:sp>
      <p:sp>
        <p:nvSpPr>
          <p:cNvPr id="3" name="Content Placeholder 2">
            <a:extLst>
              <a:ext uri="{FF2B5EF4-FFF2-40B4-BE49-F238E27FC236}">
                <a16:creationId xmlns:a16="http://schemas.microsoft.com/office/drawing/2014/main" id="{7115E046-809C-4024-8657-6AF5892097F4}"/>
              </a:ext>
            </a:extLst>
          </p:cNvPr>
          <p:cNvSpPr>
            <a:spLocks noGrp="1"/>
          </p:cNvSpPr>
          <p:nvPr>
            <p:ph idx="1"/>
          </p:nvPr>
        </p:nvSpPr>
        <p:spPr/>
        <p:txBody>
          <a:bodyPr>
            <a:normAutofit fontScale="85000" lnSpcReduction="20000"/>
          </a:bodyPr>
          <a:lstStyle/>
          <a:p>
            <a:r>
              <a:rPr lang="en-US" dirty="0"/>
              <a:t>There are wireless broadband systems that offer fast Web surfing without being getting connected through cable or DSL (Example of wireless broadband is WiMAX).</a:t>
            </a:r>
          </a:p>
          <a:p>
            <a:endParaRPr lang="en-US" dirty="0"/>
          </a:p>
          <a:p>
            <a:r>
              <a:rPr lang="en-US" dirty="0"/>
              <a:t> Although WiMAX can potentially deliver data rates of more than 30 Megabits per second, yet the providers offer average 0 data rates of 6 Mbps and often deliver less, making the service significantly slower than the hard-wired broadband. </a:t>
            </a:r>
          </a:p>
          <a:p>
            <a:endParaRPr lang="en-US" dirty="0"/>
          </a:p>
          <a:p>
            <a:r>
              <a:rPr lang="en-US" dirty="0"/>
              <a:t>The actual cost of the data available using WiMAX widely varies with the distance from the transmitter. </a:t>
            </a:r>
          </a:p>
          <a:p>
            <a:endParaRPr lang="en-US" dirty="0"/>
          </a:p>
          <a:p>
            <a:r>
              <a:rPr lang="en-US" dirty="0"/>
              <a:t>WiMAX is also one of the versions of 4G wireless available in phones as Sprint’s 4G technology.</a:t>
            </a:r>
          </a:p>
          <a:p>
            <a:endParaRPr lang="en-US" dirty="0"/>
          </a:p>
          <a:p>
            <a:endParaRPr lang="en-US" dirty="0"/>
          </a:p>
          <a:p>
            <a:endParaRPr lang="en-US" dirty="0"/>
          </a:p>
        </p:txBody>
      </p:sp>
    </p:spTree>
    <p:extLst>
      <p:ext uri="{BB962C8B-B14F-4D97-AF65-F5344CB8AC3E}">
        <p14:creationId xmlns:p14="http://schemas.microsoft.com/office/powerpoint/2010/main" val="644823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00AF1-4C17-4077-9102-A62306E39C19}"/>
              </a:ext>
            </a:extLst>
          </p:cNvPr>
          <p:cNvSpPr>
            <a:spLocks noGrp="1"/>
          </p:cNvSpPr>
          <p:nvPr>
            <p:ph type="title"/>
          </p:nvPr>
        </p:nvSpPr>
        <p:spPr/>
        <p:txBody>
          <a:bodyPr/>
          <a:lstStyle/>
          <a:p>
            <a:r>
              <a:rPr lang="en-US" dirty="0"/>
              <a:t>Wi-fi</a:t>
            </a:r>
          </a:p>
        </p:txBody>
      </p:sp>
      <p:sp>
        <p:nvSpPr>
          <p:cNvPr id="3" name="Content Placeholder 2">
            <a:extLst>
              <a:ext uri="{FF2B5EF4-FFF2-40B4-BE49-F238E27FC236}">
                <a16:creationId xmlns:a16="http://schemas.microsoft.com/office/drawing/2014/main" id="{70D84421-BDAF-4F18-844B-EA2E5CB94529}"/>
              </a:ext>
            </a:extLst>
          </p:cNvPr>
          <p:cNvSpPr>
            <a:spLocks noGrp="1"/>
          </p:cNvSpPr>
          <p:nvPr>
            <p:ph idx="1"/>
          </p:nvPr>
        </p:nvSpPr>
        <p:spPr/>
        <p:txBody>
          <a:bodyPr>
            <a:normAutofit fontScale="62500" lnSpcReduction="20000"/>
          </a:bodyPr>
          <a:lstStyle/>
          <a:p>
            <a:pPr algn="just"/>
            <a:r>
              <a:rPr lang="en-US" altLang="en-US" dirty="0"/>
              <a:t>Wi-Fi is a form of low-power wireless communication used by many electronic devices such as laptops, systems, smart phones, etc.</a:t>
            </a:r>
          </a:p>
          <a:p>
            <a:pPr algn="just"/>
            <a:endParaRPr lang="en-US" altLang="en-US" dirty="0"/>
          </a:p>
          <a:p>
            <a:pPr algn="just"/>
            <a:r>
              <a:rPr lang="en-US" altLang="en-US" dirty="0"/>
              <a:t> In a Wi-Fi setup, a wireless router serves as the communication hub. These networks are extremely limited in range due to low power of transmissions allowing users to connect only within close proximity to a router or signal repeater. </a:t>
            </a:r>
          </a:p>
          <a:p>
            <a:pPr marL="0" indent="0" algn="just">
              <a:buNone/>
            </a:pPr>
            <a:endParaRPr lang="en-US" altLang="en-US" dirty="0"/>
          </a:p>
          <a:p>
            <a:pPr algn="just"/>
            <a:r>
              <a:rPr lang="en-US" altLang="en-US" dirty="0"/>
              <a:t>Wi-Fi is common in home networking applications which provides portability without any need of cables. Wi-Fi networks need to be secured with passwords for security purposes in order not to be accessed by others. </a:t>
            </a:r>
            <a:r>
              <a:rPr lang="en-US" altLang="en-US" sz="2800" b="1" i="1" u="sng" dirty="0"/>
              <a:t>Others examples of Wi-Fi is Li-Fi.</a:t>
            </a:r>
            <a:endParaRPr lang="en-US" altLang="en-US" b="1" i="1" u="sng" dirty="0"/>
          </a:p>
          <a:p>
            <a:pPr algn="just"/>
            <a:endParaRPr lang="en-US" altLang="en-US" dirty="0"/>
          </a:p>
          <a:p>
            <a:pPr algn="just"/>
            <a:r>
              <a:rPr lang="en-US" altLang="en-US" dirty="0"/>
              <a:t>Light Fidelity (Li-Fi ) is a bidirectional, high speed and fully networked wireless communication technology similar to Wi-Fi. </a:t>
            </a:r>
          </a:p>
          <a:p>
            <a:pPr algn="just"/>
            <a:r>
              <a:rPr lang="en-US" altLang="en-US" dirty="0"/>
              <a:t>Today the world is switching from </a:t>
            </a:r>
            <a:r>
              <a:rPr lang="en-US" altLang="en-US" dirty="0">
                <a:solidFill>
                  <a:srgbClr val="FF0000"/>
                </a:solidFill>
              </a:rPr>
              <a:t>Wi-Fi to Li-Fi.</a:t>
            </a:r>
          </a:p>
          <a:p>
            <a:pPr algn="just"/>
            <a:endParaRPr lang="en-US" altLang="en-US" dirty="0"/>
          </a:p>
          <a:p>
            <a:pPr algn="just"/>
            <a:endParaRPr lang="en-US" altLang="en-US" dirty="0"/>
          </a:p>
          <a:p>
            <a:pPr algn="just"/>
            <a:endParaRPr lang="en-US" altLang="en-US" dirty="0"/>
          </a:p>
          <a:p>
            <a:pPr algn="just"/>
            <a:endParaRPr lang="en-US" altLang="en-US" dirty="0"/>
          </a:p>
          <a:p>
            <a:endParaRPr lang="en-US" dirty="0"/>
          </a:p>
        </p:txBody>
      </p:sp>
    </p:spTree>
    <p:extLst>
      <p:ext uri="{BB962C8B-B14F-4D97-AF65-F5344CB8AC3E}">
        <p14:creationId xmlns:p14="http://schemas.microsoft.com/office/powerpoint/2010/main" val="2391838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F4801-2ECA-44B2-A1DB-75902B10C791}"/>
              </a:ext>
            </a:extLst>
          </p:cNvPr>
          <p:cNvSpPr>
            <a:spLocks noGrp="1"/>
          </p:cNvSpPr>
          <p:nvPr>
            <p:ph type="title"/>
          </p:nvPr>
        </p:nvSpPr>
        <p:spPr/>
        <p:txBody>
          <a:bodyPr/>
          <a:lstStyle/>
          <a:p>
            <a:r>
              <a:rPr lang="en-US" dirty="0"/>
              <a:t>Li-fi</a:t>
            </a:r>
          </a:p>
        </p:txBody>
      </p:sp>
      <p:sp>
        <p:nvSpPr>
          <p:cNvPr id="3" name="Content Placeholder 2">
            <a:extLst>
              <a:ext uri="{FF2B5EF4-FFF2-40B4-BE49-F238E27FC236}">
                <a16:creationId xmlns:a16="http://schemas.microsoft.com/office/drawing/2014/main" id="{F338A9F2-3D79-4931-AC0A-FFF64B1A318C}"/>
              </a:ext>
            </a:extLst>
          </p:cNvPr>
          <p:cNvSpPr>
            <a:spLocks noGrp="1"/>
          </p:cNvSpPr>
          <p:nvPr>
            <p:ph idx="1"/>
          </p:nvPr>
        </p:nvSpPr>
        <p:spPr/>
        <p:txBody>
          <a:bodyPr>
            <a:normAutofit fontScale="77500" lnSpcReduction="20000"/>
          </a:bodyPr>
          <a:lstStyle/>
          <a:p>
            <a:pPr algn="just">
              <a:defRPr/>
            </a:pPr>
            <a:r>
              <a:rPr lang="en-US" dirty="0">
                <a:cs typeface="Times New Roman" pitchFamily="18" charset="0"/>
              </a:rPr>
              <a:t>Haas promoted this technology in his 2011 TED Global talk and helped start a company to market it. </a:t>
            </a:r>
          </a:p>
          <a:p>
            <a:pPr algn="just">
              <a:buFontTx/>
              <a:buNone/>
              <a:defRPr/>
            </a:pPr>
            <a:endParaRPr lang="en-US" dirty="0">
              <a:cs typeface="Times New Roman" pitchFamily="18" charset="0"/>
            </a:endParaRPr>
          </a:p>
          <a:p>
            <a:pPr algn="just">
              <a:defRPr/>
            </a:pPr>
            <a:r>
              <a:rPr lang="en-US" dirty="0">
                <a:cs typeface="Times New Roman" pitchFamily="18" charset="0"/>
              </a:rPr>
              <a:t>Now, LUXIM Is an organization that privately owned technology company based in Sunnyvale, California which was founded in 2012.</a:t>
            </a:r>
          </a:p>
          <a:p>
            <a:pPr algn="just">
              <a:buFontTx/>
              <a:buNone/>
              <a:defRPr/>
            </a:pPr>
            <a:endParaRPr lang="en-US" dirty="0">
              <a:cs typeface="Times New Roman" pitchFamily="18" charset="0"/>
            </a:endParaRPr>
          </a:p>
          <a:p>
            <a:pPr algn="just">
              <a:defRPr/>
            </a:pPr>
            <a:r>
              <a:rPr lang="en-US" dirty="0">
                <a:cs typeface="Times New Roman" pitchFamily="18" charset="0"/>
              </a:rPr>
              <a:t>The first Li-Fi smartphone prototype was presented at the Consumer Electronics Show in Las Vegas from January 7–10 in 2014. </a:t>
            </a:r>
          </a:p>
          <a:p>
            <a:pPr>
              <a:defRPr/>
            </a:pPr>
            <a:endParaRPr lang="en-US" dirty="0"/>
          </a:p>
          <a:p>
            <a:pPr>
              <a:defRPr/>
            </a:pPr>
            <a:endParaRPr lang="en-US" dirty="0"/>
          </a:p>
          <a:p>
            <a:pPr>
              <a:defRPr/>
            </a:pPr>
            <a:r>
              <a:rPr lang="en-US" dirty="0"/>
              <a:t>Li-Fi become internet of everything (IoE) instead of  internet of things (IoT)</a:t>
            </a:r>
          </a:p>
          <a:p>
            <a:endParaRPr lang="en-US" dirty="0"/>
          </a:p>
        </p:txBody>
      </p:sp>
    </p:spTree>
    <p:extLst>
      <p:ext uri="{BB962C8B-B14F-4D97-AF65-F5344CB8AC3E}">
        <p14:creationId xmlns:p14="http://schemas.microsoft.com/office/powerpoint/2010/main" val="1721106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9D28C-39E8-443C-9B56-19C655FE7016}"/>
              </a:ext>
            </a:extLst>
          </p:cNvPr>
          <p:cNvSpPr>
            <a:spLocks noGrp="1"/>
          </p:cNvSpPr>
          <p:nvPr>
            <p:ph type="title"/>
          </p:nvPr>
        </p:nvSpPr>
        <p:spPr/>
        <p:txBody>
          <a:bodyPr/>
          <a:lstStyle/>
          <a:p>
            <a:r>
              <a:rPr lang="en-US" dirty="0"/>
              <a:t>Li-fi</a:t>
            </a:r>
          </a:p>
        </p:txBody>
      </p:sp>
      <p:pic>
        <p:nvPicPr>
          <p:cNvPr id="5" name="Content Placeholder 4">
            <a:extLst>
              <a:ext uri="{FF2B5EF4-FFF2-40B4-BE49-F238E27FC236}">
                <a16:creationId xmlns:a16="http://schemas.microsoft.com/office/drawing/2014/main" id="{96FB2B1F-16D0-4018-B9F3-D377708C663A}"/>
              </a:ext>
            </a:extLst>
          </p:cNvPr>
          <p:cNvPicPr>
            <a:picLocks noGrp="1" noChangeAspect="1"/>
          </p:cNvPicPr>
          <p:nvPr>
            <p:ph idx="1"/>
          </p:nvPr>
        </p:nvPicPr>
        <p:blipFill>
          <a:blip r:embed="rId2"/>
          <a:stretch>
            <a:fillRect/>
          </a:stretch>
        </p:blipFill>
        <p:spPr>
          <a:xfrm>
            <a:off x="1921565" y="2021441"/>
            <a:ext cx="8256105" cy="4032040"/>
          </a:xfrm>
        </p:spPr>
      </p:pic>
    </p:spTree>
    <p:extLst>
      <p:ext uri="{BB962C8B-B14F-4D97-AF65-F5344CB8AC3E}">
        <p14:creationId xmlns:p14="http://schemas.microsoft.com/office/powerpoint/2010/main" val="2636491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ABA8C-8FF5-454F-9677-6919A9C76B00}"/>
              </a:ext>
            </a:extLst>
          </p:cNvPr>
          <p:cNvSpPr>
            <a:spLocks noGrp="1"/>
          </p:cNvSpPr>
          <p:nvPr>
            <p:ph type="title"/>
          </p:nvPr>
        </p:nvSpPr>
        <p:spPr/>
        <p:txBody>
          <a:bodyPr/>
          <a:lstStyle/>
          <a:p>
            <a:r>
              <a:rPr lang="en-US" dirty="0"/>
              <a:t>Li-fi</a:t>
            </a:r>
          </a:p>
        </p:txBody>
      </p:sp>
      <p:sp>
        <p:nvSpPr>
          <p:cNvPr id="3" name="Content Placeholder 2">
            <a:extLst>
              <a:ext uri="{FF2B5EF4-FFF2-40B4-BE49-F238E27FC236}">
                <a16:creationId xmlns:a16="http://schemas.microsoft.com/office/drawing/2014/main" id="{CAE5E389-3371-4B1D-9D16-1178025659C4}"/>
              </a:ext>
            </a:extLst>
          </p:cNvPr>
          <p:cNvSpPr>
            <a:spLocks noGrp="1"/>
          </p:cNvSpPr>
          <p:nvPr>
            <p:ph idx="1"/>
          </p:nvPr>
        </p:nvSpPr>
        <p:spPr/>
        <p:txBody>
          <a:bodyPr>
            <a:normAutofit fontScale="85000" lnSpcReduction="20000"/>
          </a:bodyPr>
          <a:lstStyle/>
          <a:p>
            <a:r>
              <a:rPr lang="en-US" i="1" dirty="0"/>
              <a:t> Lamp driver is connected with internet on one end and with LED lamps on the other end. Streaming content from internet are pushed to the LED lamps through Lamp driver software.</a:t>
            </a:r>
            <a:endParaRPr lang="en-US" dirty="0"/>
          </a:p>
          <a:p>
            <a:r>
              <a:rPr lang="en-US" i="1" dirty="0"/>
              <a:t>• LED lamps are placed at different locations as per requirement in the office or home premises for multiple users.</a:t>
            </a:r>
            <a:endParaRPr lang="en-US" dirty="0"/>
          </a:p>
          <a:p>
            <a:r>
              <a:rPr lang="en-US" i="1" dirty="0"/>
              <a:t>• Li-Fi dongle is used in order to use Li-Fi internet services by various users. As shown Person#1 is browsing internet in Laptop, Person#2 in tablet and Person#3 in smartphone.</a:t>
            </a:r>
            <a:endParaRPr lang="en-US" dirty="0"/>
          </a:p>
          <a:p>
            <a:r>
              <a:rPr lang="en-US" i="1" dirty="0"/>
              <a:t>• As shown </a:t>
            </a:r>
            <a:r>
              <a:rPr lang="en-US" i="1" dirty="0" err="1"/>
              <a:t>LiFi</a:t>
            </a:r>
            <a:r>
              <a:rPr lang="en-US" i="1" dirty="0"/>
              <a:t> dongle is composed of photodetector, amplification &amp; processing and applications for different types of data.</a:t>
            </a:r>
            <a:endParaRPr lang="en-US" dirty="0"/>
          </a:p>
          <a:p>
            <a:r>
              <a:rPr lang="en-US" i="1" dirty="0"/>
              <a:t>• All the LED lamps can be </a:t>
            </a:r>
            <a:r>
              <a:rPr lang="en-US" i="1" dirty="0" err="1"/>
              <a:t>swithed</a:t>
            </a:r>
            <a:r>
              <a:rPr lang="en-US" i="1" dirty="0"/>
              <a:t> on and off using a power button switch provided.</a:t>
            </a:r>
            <a:endParaRPr lang="en-US" dirty="0"/>
          </a:p>
          <a:p>
            <a:r>
              <a:rPr lang="en-US" i="1" dirty="0"/>
              <a:t>• Li-Fi internet provides very fast data rate at 1 Gbps speed</a:t>
            </a:r>
            <a:endParaRPr lang="en-US" dirty="0"/>
          </a:p>
          <a:p>
            <a:endParaRPr lang="en-US" dirty="0"/>
          </a:p>
        </p:txBody>
      </p:sp>
    </p:spTree>
    <p:extLst>
      <p:ext uri="{BB962C8B-B14F-4D97-AF65-F5344CB8AC3E}">
        <p14:creationId xmlns:p14="http://schemas.microsoft.com/office/powerpoint/2010/main" val="3268519963"/>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97</TotalTime>
  <Words>1207</Words>
  <Application>Microsoft Office PowerPoint</Application>
  <PresentationFormat>Widescreen</PresentationFormat>
  <Paragraphs>93</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Gill Sans MT</vt:lpstr>
      <vt:lpstr>Gallery</vt:lpstr>
      <vt:lpstr>Latest  Trends in Wireless technologies</vt:lpstr>
      <vt:lpstr>Wireless communications</vt:lpstr>
      <vt:lpstr>Wireless networking</vt:lpstr>
      <vt:lpstr>Wireless technologies</vt:lpstr>
      <vt:lpstr>wimax</vt:lpstr>
      <vt:lpstr>Wi-fi</vt:lpstr>
      <vt:lpstr>Li-fi</vt:lpstr>
      <vt:lpstr>Li-fi</vt:lpstr>
      <vt:lpstr>Li-fi</vt:lpstr>
      <vt:lpstr>Li-Fi benefits</vt:lpstr>
      <vt:lpstr>mifi</vt:lpstr>
      <vt:lpstr>mifi</vt:lpstr>
      <vt:lpstr>zigbee</vt:lpstr>
      <vt:lpstr>zigbee</vt:lpstr>
      <vt:lpstr>zigbee</vt:lpstr>
      <vt:lpstr>iot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Wireless technologies</dc:title>
  <dc:creator>aimananam</dc:creator>
  <cp:lastModifiedBy>aimananam</cp:lastModifiedBy>
  <cp:revision>11</cp:revision>
  <dcterms:created xsi:type="dcterms:W3CDTF">2019-06-12T02:58:34Z</dcterms:created>
  <dcterms:modified xsi:type="dcterms:W3CDTF">2020-04-08T11:19:38Z</dcterms:modified>
</cp:coreProperties>
</file>